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8" r:id="rId3"/>
    <p:sldId id="275" r:id="rId4"/>
    <p:sldId id="269" r:id="rId5"/>
    <p:sldId id="276" r:id="rId6"/>
    <p:sldId id="277" r:id="rId7"/>
    <p:sldId id="272" r:id="rId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73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7787141-82E8-4B75-89D3-FB9DB5DC8E10}" type="datetimeFigureOut">
              <a:rPr lang="fr-CH" smtClean="0"/>
              <a:t>26.11.2015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58C363D-3F73-4B6E-9BBF-9128824229A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9020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DC2A61-5790-486B-8C75-C57379AB6BDB}" type="slidenum">
              <a:rPr lang="fr-CH">
                <a:solidFill>
                  <a:prstClr val="black"/>
                </a:solidFill>
              </a:rPr>
              <a:pPr eaLnBrk="1" hangingPunct="1"/>
              <a:t>1</a:t>
            </a:fld>
            <a:endParaRPr lang="fr-CH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6E89B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Picture 5" descr="LOGOFRUTI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spect="1" noChangeArrowheads="1"/>
          </p:cNvSpPr>
          <p:nvPr/>
        </p:nvSpPr>
        <p:spPr bwMode="auto">
          <a:xfrm>
            <a:off x="7508839" y="6494463"/>
            <a:ext cx="13700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r-CH" sz="800" dirty="0" smtClean="0">
                <a:solidFill>
                  <a:srgbClr val="FFFFFF"/>
                </a:solidFill>
              </a:rPr>
              <a:t>FJ - </a:t>
            </a:r>
            <a:fld id="{214C2BCC-9D20-4871-A351-FD08D07F7728}" type="datetime1">
              <a:rPr lang="fr-CH" sz="800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26.11.2015</a:t>
            </a:fld>
            <a:r>
              <a:rPr lang="fr-CH" sz="800" dirty="0" smtClean="0">
                <a:solidFill>
                  <a:srgbClr val="FFFFFF"/>
                </a:solidFill>
              </a:rPr>
              <a:t> </a:t>
            </a:r>
            <a:r>
              <a:rPr lang="fr-CH" sz="800" dirty="0">
                <a:solidFill>
                  <a:srgbClr val="FFFFFF"/>
                </a:solidFill>
              </a:rPr>
              <a:t>- Page 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CH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CH" noProof="0" smtClean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3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4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87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87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8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03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03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0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4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3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quarter" idx="10"/>
          </p:nvPr>
        </p:nvSpPr>
        <p:spPr>
          <a:xfrm>
            <a:off x="1401763" y="6192838"/>
            <a:ext cx="7480300" cy="1000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14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6E89B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9" name="Picture 8" descr="LOGOFRUTI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59475"/>
            <a:ext cx="914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92238" y="6013450"/>
            <a:ext cx="7494587" cy="11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8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9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H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130425"/>
            <a:ext cx="8784976" cy="2018655"/>
          </a:xfrm>
        </p:spPr>
        <p:txBody>
          <a:bodyPr/>
          <a:lstStyle/>
          <a:p>
            <a:pPr algn="ctr" eaLnBrk="1" hangingPunct="1"/>
            <a:r>
              <a:rPr lang="fr-FR" sz="4000" dirty="0" smtClean="0"/>
              <a:t>Système d'information géographiques </a:t>
            </a:r>
            <a:r>
              <a:rPr lang="fr-FR" sz="4000" dirty="0" smtClean="0"/>
              <a:t>des </a:t>
            </a:r>
            <a:r>
              <a:rPr lang="fr-FR" sz="4000" dirty="0" smtClean="0"/>
              <a:t>projets urbains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Mise en œuvre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endParaRPr lang="fr-FR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9938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504056"/>
          </a:xfrm>
        </p:spPr>
        <p:txBody>
          <a:bodyPr/>
          <a:lstStyle/>
          <a:p>
            <a:r>
              <a:rPr lang="fr-CH" dirty="0" smtClean="0"/>
              <a:t>Contexte général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72608"/>
          </a:xfrm>
        </p:spPr>
        <p:txBody>
          <a:bodyPr/>
          <a:lstStyle/>
          <a:p>
            <a:r>
              <a:rPr lang="fr-CH" dirty="0" smtClean="0"/>
              <a:t>Conjonction de différents projets</a:t>
            </a:r>
          </a:p>
          <a:p>
            <a:pPr lvl="1"/>
            <a:r>
              <a:rPr lang="fr-CH" dirty="0" smtClean="0"/>
              <a:t>RDPPF</a:t>
            </a:r>
          </a:p>
          <a:p>
            <a:pPr lvl="1"/>
            <a:r>
              <a:rPr lang="fr-CH" dirty="0" smtClean="0"/>
              <a:t>Réforme </a:t>
            </a:r>
            <a:r>
              <a:rPr lang="fr-CH" dirty="0" smtClean="0"/>
              <a:t>du PLQ</a:t>
            </a:r>
          </a:p>
          <a:p>
            <a:pPr lvl="1"/>
            <a:r>
              <a:rPr lang="fr-CH" dirty="0" smtClean="0"/>
              <a:t>Charte graphique</a:t>
            </a:r>
          </a:p>
          <a:p>
            <a:pPr lvl="1"/>
            <a:r>
              <a:rPr lang="fr-CH" dirty="0" smtClean="0"/>
              <a:t>Système d'information géographique des projets urbains</a:t>
            </a:r>
            <a:endParaRPr lang="fr-CH" dirty="0" smtClean="0"/>
          </a:p>
          <a:p>
            <a:pPr lvl="1"/>
            <a:r>
              <a:rPr lang="fr-CH" dirty="0" smtClean="0"/>
              <a:t>Plan guide</a:t>
            </a:r>
          </a:p>
          <a:p>
            <a:pPr lvl="1"/>
            <a:r>
              <a:rPr lang="fr-CH" dirty="0" smtClean="0"/>
              <a:t>…..</a:t>
            </a:r>
          </a:p>
          <a:p>
            <a:pPr lvl="1"/>
            <a:endParaRPr lang="fr-CH" sz="1600" dirty="0"/>
          </a:p>
          <a:p>
            <a:pPr marL="0" indent="0" algn="ctr">
              <a:buNone/>
            </a:pPr>
            <a:endParaRPr lang="fr-CH" dirty="0" smtClean="0"/>
          </a:p>
          <a:p>
            <a:pPr marL="0" indent="0" algn="ctr">
              <a:buNone/>
            </a:pPr>
            <a:r>
              <a:rPr lang="fr-CH" dirty="0" smtClean="0">
                <a:sym typeface="Wingdings" panose="05000000000000000000" pitchFamily="2" charset="2"/>
              </a:rPr>
              <a:t> </a:t>
            </a:r>
            <a:r>
              <a:rPr lang="fr-CH" dirty="0" smtClean="0"/>
              <a:t>Création </a:t>
            </a:r>
            <a:r>
              <a:rPr lang="fr-CH" dirty="0" smtClean="0"/>
              <a:t>d'un </a:t>
            </a:r>
            <a:r>
              <a:rPr lang="fr-CH" b="1" dirty="0" smtClean="0"/>
              <a:t>référentiel unique des projets urbains </a:t>
            </a:r>
            <a:r>
              <a:rPr lang="fr-CH" dirty="0" smtClean="0"/>
              <a:t>pour le canton de Genève intégré sur la plateforme du Système d'information du territoire genevois, alimenté par les différents acteurs du territoire concernés avec leurs outils.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dirty="0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9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504056"/>
          </a:xfrm>
        </p:spPr>
        <p:txBody>
          <a:bodyPr/>
          <a:lstStyle/>
          <a:p>
            <a:r>
              <a:rPr lang="fr-CH" dirty="0" smtClean="0"/>
              <a:t>Référentiel des </a:t>
            </a:r>
            <a:r>
              <a:rPr lang="fr-CH" dirty="0"/>
              <a:t>projets </a:t>
            </a:r>
            <a:r>
              <a:rPr lang="fr-CH" dirty="0" smtClean="0"/>
              <a:t>urbains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12568"/>
          </a:xfrm>
        </p:spPr>
        <p:txBody>
          <a:bodyPr/>
          <a:lstStyle/>
          <a:p>
            <a:r>
              <a:rPr lang="fr-CH" sz="2800" dirty="0" smtClean="0"/>
              <a:t>Objectifs</a:t>
            </a:r>
            <a:r>
              <a:rPr lang="fr-CH" sz="2800" dirty="0"/>
              <a:t>:</a:t>
            </a:r>
          </a:p>
          <a:p>
            <a:pPr lvl="1"/>
            <a:r>
              <a:rPr lang="fr-CH" sz="2000" dirty="0" smtClean="0"/>
              <a:t>Capitaliser, </a:t>
            </a:r>
            <a:r>
              <a:rPr lang="fr-CH" sz="2000" dirty="0"/>
              <a:t>centraliser l'information de manière </a:t>
            </a:r>
            <a:r>
              <a:rPr lang="fr-CH" sz="2000" dirty="0" smtClean="0"/>
              <a:t>géographique et </a:t>
            </a:r>
            <a:r>
              <a:rPr lang="fr-CH" sz="2000" dirty="0" smtClean="0"/>
              <a:t>structurée</a:t>
            </a:r>
            <a:endParaRPr lang="fr-CH" sz="2000" dirty="0" smtClean="0"/>
          </a:p>
          <a:p>
            <a:pPr lvl="1"/>
            <a:r>
              <a:rPr lang="fr-CH" sz="2000" dirty="0" smtClean="0"/>
              <a:t>Rendre accessibles les données à tous les acteurs concernés</a:t>
            </a:r>
          </a:p>
          <a:p>
            <a:pPr lvl="1"/>
            <a:r>
              <a:rPr lang="fr-CH" sz="2000" dirty="0" smtClean="0"/>
              <a:t>Industrialiser </a:t>
            </a:r>
            <a:r>
              <a:rPr lang="fr-CH" sz="2000" dirty="0"/>
              <a:t>la production des projets urbains (normes fixées, </a:t>
            </a:r>
            <a:r>
              <a:rPr lang="fr-CH" sz="2000" dirty="0" smtClean="0"/>
              <a:t>processus partagés,  automatisation de tâches, …)</a:t>
            </a:r>
            <a:endParaRPr lang="fr-CH" sz="2000" dirty="0"/>
          </a:p>
          <a:p>
            <a:pPr lvl="1"/>
            <a:r>
              <a:rPr lang="fr-CH" sz="2000" dirty="0"/>
              <a:t>Eviter des "</a:t>
            </a:r>
            <a:r>
              <a:rPr lang="fr-CH" sz="2000" dirty="0" err="1" smtClean="0"/>
              <a:t>re</a:t>
            </a:r>
            <a:r>
              <a:rPr lang="fr-CH" sz="2000" dirty="0" smtClean="0"/>
              <a:t> saisies</a:t>
            </a:r>
            <a:r>
              <a:rPr lang="fr-CH" sz="2000" dirty="0"/>
              <a:t>" d'informations entre la </a:t>
            </a:r>
            <a:r>
              <a:rPr lang="fr-CH" sz="2000" dirty="0" smtClean="0"/>
              <a:t>CAO, les textes réglementaires et </a:t>
            </a:r>
            <a:r>
              <a:rPr lang="fr-CH" sz="2000" dirty="0"/>
              <a:t>le SIG</a:t>
            </a:r>
          </a:p>
          <a:p>
            <a:pPr lvl="1"/>
            <a:r>
              <a:rPr lang="fr-CH" sz="2000" dirty="0"/>
              <a:t>Optimiser les processus et les ressources</a:t>
            </a:r>
          </a:p>
          <a:p>
            <a:pPr marL="0" indent="0">
              <a:buNone/>
            </a:pPr>
            <a:endParaRPr lang="fr-CH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dirty="0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6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fr-CH" dirty="0" smtClean="0"/>
              <a:t>Aspects techniques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68552"/>
          </a:xfrm>
        </p:spPr>
        <p:txBody>
          <a:bodyPr/>
          <a:lstStyle/>
          <a:p>
            <a:r>
              <a:rPr lang="fr-CH" dirty="0" smtClean="0"/>
              <a:t>Mise en place du référentiel des projets urbains</a:t>
            </a:r>
          </a:p>
          <a:p>
            <a:pPr lvl="1"/>
            <a:r>
              <a:rPr lang="fr-CH" dirty="0" smtClean="0"/>
              <a:t>Dans la base de données géographiques de l'Etat de Genève</a:t>
            </a:r>
          </a:p>
          <a:p>
            <a:pPr lvl="1"/>
            <a:r>
              <a:rPr lang="fr-CH" dirty="0" smtClean="0"/>
              <a:t>Basé sur un modèle de données "Projets urbains" en commun</a:t>
            </a:r>
            <a:endParaRPr lang="fr-CH" dirty="0"/>
          </a:p>
          <a:p>
            <a:pPr lvl="1"/>
            <a:r>
              <a:rPr lang="fr-CH" dirty="0" smtClean="0"/>
              <a:t>Mis à disposition au travers de la plateforme du SITG</a:t>
            </a:r>
          </a:p>
          <a:p>
            <a:endParaRPr lang="fr-CH" dirty="0" smtClean="0"/>
          </a:p>
          <a:p>
            <a:r>
              <a:rPr lang="fr-CH" dirty="0" smtClean="0"/>
              <a:t>Développement de l'interface CAO – SIG</a:t>
            </a:r>
          </a:p>
          <a:p>
            <a:pPr lvl="1"/>
            <a:r>
              <a:rPr lang="fr-CH" dirty="0" smtClean="0"/>
              <a:t>En s'appuyant sur le modèle de données et du template CAO</a:t>
            </a:r>
          </a:p>
          <a:p>
            <a:pPr lvl="1"/>
            <a:r>
              <a:rPr lang="fr-CH" dirty="0" smtClean="0"/>
              <a:t>Avec extraction des données pour le projet (CAO) depuis la base </a:t>
            </a:r>
            <a:r>
              <a:rPr lang="fr-CH" dirty="0"/>
              <a:t>de données géographiques de l'Etat de Genève</a:t>
            </a:r>
            <a:endParaRPr lang="fr-CH" dirty="0" smtClean="0"/>
          </a:p>
          <a:p>
            <a:pPr lvl="1"/>
            <a:r>
              <a:rPr lang="fr-CH" dirty="0" smtClean="0"/>
              <a:t>Scripts de contrôle de validité de la donnée saisie pour le projet urbain</a:t>
            </a:r>
          </a:p>
          <a:p>
            <a:pPr lvl="1"/>
            <a:r>
              <a:rPr lang="fr-CH" dirty="0" smtClean="0"/>
              <a:t>Avec intégration des données du projet urbain en format géographique pour analyse, validation, capitalisation et partage avec les services concernés</a:t>
            </a:r>
          </a:p>
          <a:p>
            <a:pPr lvl="1"/>
            <a:r>
              <a:rPr lang="fr-CH" dirty="0" smtClean="0"/>
              <a:t>Scripts d'historisation et de mise à jour du référentiel des projets urbains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4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19"/>
            <a:ext cx="6747000" cy="4264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649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srgbClr val="FFFFFF"/>
                </a:solidFill>
              </a:rPr>
              <a:t>Office de l'urbanisme</a:t>
            </a: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88" y="2"/>
            <a:ext cx="8161684" cy="583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06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H" smtClean="0">
                <a:solidFill>
                  <a:srgbClr val="FFFFFF"/>
                </a:solidFill>
              </a:rPr>
              <a:t>Département de l'aménagement, du logement et de l'énergie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33924"/>
            <a:ext cx="8295109" cy="5974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840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_DALE_OU">
  <a:themeElements>
    <a:clrScheme name="PresentationEt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Et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Et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Et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Et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321</Words>
  <Application>Microsoft Office PowerPoint</Application>
  <PresentationFormat>Affichage à l'écran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Présentation_DALE_OU</vt:lpstr>
      <vt:lpstr>Système d'information géographiques des projets urbains  Mise en œuvre  </vt:lpstr>
      <vt:lpstr>Contexte général</vt:lpstr>
      <vt:lpstr>Référentiel des projets urbains</vt:lpstr>
      <vt:lpstr>Aspects techniques</vt:lpstr>
      <vt:lpstr>Présentation PowerPoint</vt:lpstr>
      <vt:lpstr>Présentation PowerPoint</vt:lpstr>
      <vt:lpstr>Présentation PowerPoint</vt:lpstr>
    </vt:vector>
  </TitlesOfParts>
  <Company>Etat de Genève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légales de la concertation</dc:title>
  <dc:creator>Josselin Frederic (DALE)</dc:creator>
  <cp:lastModifiedBy>Josselin Frederic (DALE)</cp:lastModifiedBy>
  <cp:revision>41</cp:revision>
  <cp:lastPrinted>2015-11-23T15:16:39Z</cp:lastPrinted>
  <dcterms:created xsi:type="dcterms:W3CDTF">2015-04-09T13:12:25Z</dcterms:created>
  <dcterms:modified xsi:type="dcterms:W3CDTF">2015-11-26T14:56:05Z</dcterms:modified>
</cp:coreProperties>
</file>